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2" r:id="rId7"/>
    <p:sldId id="261" r:id="rId8"/>
    <p:sldId id="264" r:id="rId9"/>
    <p:sldId id="265" r:id="rId10"/>
    <p:sldId id="306"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7" r:id="rId27"/>
    <p:sldId id="266" r:id="rId28"/>
    <p:sldId id="311" r:id="rId29"/>
    <p:sldId id="308" r:id="rId30"/>
    <p:sldId id="309" r:id="rId31"/>
    <p:sldId id="267" r:id="rId32"/>
    <p:sldId id="310"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8" r:id="rId52"/>
    <p:sldId id="289" r:id="rId53"/>
    <p:sldId id="28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8" autoAdjust="0"/>
  </p:normalViewPr>
  <p:slideViewPr>
    <p:cSldViewPr snapToGrid="0">
      <p:cViewPr varScale="1">
        <p:scale>
          <a:sx n="58" d="100"/>
          <a:sy n="58" d="100"/>
        </p:scale>
        <p:origin x="174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6C322A-3FD3-4B91-B07B-C8424AF806C1}" type="datetimeFigureOut">
              <a:rPr lang="en-IN" smtClean="0"/>
              <a:t>11-02-2022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EF01EB-5E62-4F7A-93D1-D8ECA34891A3}" type="slidenum">
              <a:rPr lang="en-IN" smtClean="0"/>
              <a:t>‹#›</a:t>
            </a:fld>
            <a:endParaRPr lang="en-IN"/>
          </a:p>
        </p:txBody>
      </p:sp>
    </p:spTree>
    <p:extLst>
      <p:ext uri="{BB962C8B-B14F-4D97-AF65-F5344CB8AC3E}">
        <p14:creationId xmlns:p14="http://schemas.microsoft.com/office/powerpoint/2010/main" val="4111586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vCenter 7 Overview vCenter Server unifies resources from individual hosts so that those resources can be shared among virtual machines in the entire datacenter. It accomplishes this by managing the assignment of virtual machines to the hosts and the assignment of resources to the virtual machines within a given host based on the policies that the system administrator sets.</a:t>
            </a:r>
          </a:p>
          <a:p>
            <a:endParaRPr lang="en-US" dirty="0" smtClean="0"/>
          </a:p>
          <a:p>
            <a:r>
              <a:rPr lang="en-IN" sz="1200" b="0" i="0" kern="1200" dirty="0" smtClean="0">
                <a:solidFill>
                  <a:schemeClr val="tx1"/>
                </a:solidFill>
                <a:effectLst/>
                <a:latin typeface="+mn-lt"/>
                <a:ea typeface="+mn-ea"/>
                <a:cs typeface="+mn-cs"/>
              </a:rPr>
              <a:t>VMware </a:t>
            </a:r>
            <a:r>
              <a:rPr lang="en-IN" sz="1200" b="0" i="0" kern="1200" dirty="0" err="1" smtClean="0">
                <a:solidFill>
                  <a:schemeClr val="tx1"/>
                </a:solidFill>
                <a:effectLst/>
                <a:latin typeface="+mn-lt"/>
                <a:ea typeface="+mn-ea"/>
                <a:cs typeface="+mn-cs"/>
              </a:rPr>
              <a:t>vCenter</a:t>
            </a:r>
            <a:r>
              <a:rPr lang="en-IN" sz="1200" b="0" i="0" kern="1200" dirty="0" smtClean="0">
                <a:solidFill>
                  <a:schemeClr val="tx1"/>
                </a:solidFill>
                <a:effectLst/>
                <a:latin typeface="+mn-lt"/>
                <a:ea typeface="+mn-ea"/>
                <a:cs typeface="+mn-cs"/>
              </a:rPr>
              <a:t> Server is </a:t>
            </a:r>
            <a:r>
              <a:rPr lang="en-IN" sz="1200" b="1" i="0" kern="1200" dirty="0" smtClean="0">
                <a:solidFill>
                  <a:schemeClr val="tx1"/>
                </a:solidFill>
                <a:effectLst/>
                <a:latin typeface="+mn-lt"/>
                <a:ea typeface="+mn-ea"/>
                <a:cs typeface="+mn-cs"/>
              </a:rPr>
              <a:t>advanced server management software</a:t>
            </a:r>
            <a:r>
              <a:rPr lang="en-IN" sz="1200" b="0" i="0" kern="1200" dirty="0" smtClean="0">
                <a:solidFill>
                  <a:schemeClr val="tx1"/>
                </a:solidFill>
                <a:effectLst/>
                <a:latin typeface="+mn-lt"/>
                <a:ea typeface="+mn-ea"/>
                <a:cs typeface="+mn-cs"/>
              </a:rPr>
              <a:t> that provides a centralized platform for controlling your VMware vSphere environments, allowing you to automate and deliver a virtual infrastructure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Where does vCenter Server run?</a:t>
            </a:r>
          </a:p>
          <a:p>
            <a:r>
              <a:rPr lang="en-US" sz="1200" b="0" i="0" kern="1200" dirty="0" smtClean="0">
                <a:solidFill>
                  <a:schemeClr val="tx1"/>
                </a:solidFill>
                <a:effectLst/>
                <a:latin typeface="+mn-lt"/>
                <a:ea typeface="+mn-ea"/>
                <a:cs typeface="+mn-cs"/>
              </a:rPr>
              <a:t>You can install vCenter Server in a Microsoft Windows virtual machine that runs </a:t>
            </a:r>
            <a:r>
              <a:rPr lang="en-US" sz="1200" b="1" i="0" kern="1200" dirty="0" smtClean="0">
                <a:solidFill>
                  <a:schemeClr val="tx1"/>
                </a:solidFill>
                <a:effectLst/>
                <a:latin typeface="+mn-lt"/>
                <a:ea typeface="+mn-ea"/>
                <a:cs typeface="+mn-cs"/>
              </a:rPr>
              <a:t>on an </a:t>
            </a:r>
            <a:r>
              <a:rPr lang="en-US" sz="1200" b="1" i="0" kern="1200" dirty="0" err="1" smtClean="0">
                <a:solidFill>
                  <a:schemeClr val="tx1"/>
                </a:solidFill>
                <a:effectLst/>
                <a:latin typeface="+mn-lt"/>
                <a:ea typeface="+mn-ea"/>
                <a:cs typeface="+mn-cs"/>
              </a:rPr>
              <a:t>ESXi</a:t>
            </a:r>
            <a:r>
              <a:rPr lang="en-US" sz="1200" b="1" i="0" kern="1200" dirty="0" smtClean="0">
                <a:solidFill>
                  <a:schemeClr val="tx1"/>
                </a:solidFill>
                <a:effectLst/>
                <a:latin typeface="+mn-lt"/>
                <a:ea typeface="+mn-ea"/>
                <a:cs typeface="+mn-cs"/>
              </a:rPr>
              <a:t>/ESX host</a:t>
            </a:r>
            <a:r>
              <a:rPr lang="en-US" sz="1200" b="0" i="0" kern="1200" dirty="0" smtClean="0">
                <a:solidFill>
                  <a:schemeClr val="tx1"/>
                </a:solidFill>
                <a:effectLst/>
                <a:latin typeface="+mn-lt"/>
                <a:ea typeface="+mn-ea"/>
                <a:cs typeface="+mn-cs"/>
              </a:rPr>
              <a:t>.</a:t>
            </a:r>
          </a:p>
          <a:p>
            <a:endParaRPr lang="en-IN" dirty="0"/>
          </a:p>
        </p:txBody>
      </p:sp>
      <p:sp>
        <p:nvSpPr>
          <p:cNvPr id="4" name="Slide Number Placeholder 3"/>
          <p:cNvSpPr>
            <a:spLocks noGrp="1"/>
          </p:cNvSpPr>
          <p:nvPr>
            <p:ph type="sldNum" sz="quarter" idx="10"/>
          </p:nvPr>
        </p:nvSpPr>
        <p:spPr/>
        <p:txBody>
          <a:bodyPr/>
          <a:lstStyle/>
          <a:p>
            <a:fld id="{0BEF01EB-5E62-4F7A-93D1-D8ECA34891A3}" type="slidenum">
              <a:rPr lang="en-IN" smtClean="0"/>
              <a:t>7</a:t>
            </a:fld>
            <a:endParaRPr lang="en-IN"/>
          </a:p>
        </p:txBody>
      </p:sp>
    </p:spTree>
    <p:extLst>
      <p:ext uri="{BB962C8B-B14F-4D97-AF65-F5344CB8AC3E}">
        <p14:creationId xmlns:p14="http://schemas.microsoft.com/office/powerpoint/2010/main" val="425845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Storage then host</a:t>
            </a:r>
          </a:p>
          <a:p>
            <a:r>
              <a:rPr lang="en-US" dirty="0" err="1" smtClean="0"/>
              <a:t>Esxi</a:t>
            </a:r>
            <a:r>
              <a:rPr lang="en-US" dirty="0" smtClean="0"/>
              <a:t> is installed on host .</a:t>
            </a:r>
            <a:endParaRPr lang="en-IN" dirty="0"/>
          </a:p>
        </p:txBody>
      </p:sp>
      <p:sp>
        <p:nvSpPr>
          <p:cNvPr id="4" name="Slide Number Placeholder 3"/>
          <p:cNvSpPr>
            <a:spLocks noGrp="1"/>
          </p:cNvSpPr>
          <p:nvPr>
            <p:ph type="sldNum" sz="quarter" idx="10"/>
          </p:nvPr>
        </p:nvSpPr>
        <p:spPr/>
        <p:txBody>
          <a:bodyPr/>
          <a:lstStyle/>
          <a:p>
            <a:fld id="{0BEF01EB-5E62-4F7A-93D1-D8ECA34891A3}" type="slidenum">
              <a:rPr lang="en-IN" smtClean="0"/>
              <a:t>8</a:t>
            </a:fld>
            <a:endParaRPr lang="en-IN"/>
          </a:p>
        </p:txBody>
      </p:sp>
    </p:spTree>
    <p:extLst>
      <p:ext uri="{BB962C8B-B14F-4D97-AF65-F5344CB8AC3E}">
        <p14:creationId xmlns:p14="http://schemas.microsoft.com/office/powerpoint/2010/main" val="272278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component is the vSphere Web Client. The vSphere Web Client is the interface to vCenter Server and multi-host environments. It also provides console access to virtual machines. The vSphere Web Client lets you perform all administrative tasks by using an in-browser interface.</a:t>
            </a:r>
          </a:p>
          <a:p>
            <a:endParaRPr lang="en-US" dirty="0" smtClean="0"/>
          </a:p>
          <a:p>
            <a:r>
              <a:rPr lang="en-US" dirty="0" smtClean="0"/>
              <a:t>vSphere Client which is used to connect to vCenter Server to manage your collective infrastructure as a whole. In addition, the process of creating a virtual machine will also be covered. The vSphere Client is the primary method for system administrators and end-users to interact with the virtual data center environment created by VMware vSphere. vSphere manages a collection of objects that make up the virtual data center, including hosts, clusters, virtual machines, data storage, and networking resources. The vSphere Client is a Web browser-based application that you can use to manage, monitor, and administer the objects that make up your virtualized data center. You can use the vSphere Client to observe and modify the vSphere environment in the following ways. •Viewing health, status, and performance information on vSphere objects •Issuing management and administration commands to vSphere objects •Creating, configuring, provisioning, or deleting vSphere objects</a:t>
            </a:r>
            <a:endParaRPr lang="en-IN" dirty="0"/>
          </a:p>
        </p:txBody>
      </p:sp>
      <p:sp>
        <p:nvSpPr>
          <p:cNvPr id="4" name="Slide Number Placeholder 3"/>
          <p:cNvSpPr>
            <a:spLocks noGrp="1"/>
          </p:cNvSpPr>
          <p:nvPr>
            <p:ph type="sldNum" sz="quarter" idx="10"/>
          </p:nvPr>
        </p:nvSpPr>
        <p:spPr/>
        <p:txBody>
          <a:bodyPr/>
          <a:lstStyle/>
          <a:p>
            <a:fld id="{0BEF01EB-5E62-4F7A-93D1-D8ECA34891A3}" type="slidenum">
              <a:rPr lang="en-IN" smtClean="0"/>
              <a:t>9</a:t>
            </a:fld>
            <a:endParaRPr lang="en-IN"/>
          </a:p>
        </p:txBody>
      </p:sp>
    </p:spTree>
    <p:extLst>
      <p:ext uri="{BB962C8B-B14F-4D97-AF65-F5344CB8AC3E}">
        <p14:creationId xmlns:p14="http://schemas.microsoft.com/office/powerpoint/2010/main" val="477271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network file system (NFS) is a type of file system mechanism that enables the storage and retrieval of data from multiple disks and directories across a shared network.</a:t>
            </a:r>
            <a:br>
              <a:rPr lang="en-US" dirty="0" smtClean="0"/>
            </a:br>
            <a:r>
              <a:rPr lang="en-US" dirty="0" smtClean="0"/>
              <a:t/>
            </a:r>
            <a:br>
              <a:rPr lang="en-US" dirty="0" smtClean="0"/>
            </a:br>
            <a:r>
              <a:rPr lang="en-US" dirty="0" smtClean="0"/>
              <a:t>A network file system enables local users to access remote data and files in the same way they are accessed locally.</a:t>
            </a:r>
            <a:endParaRPr lang="en-IN" dirty="0" smtClean="0"/>
          </a:p>
          <a:p>
            <a:endParaRPr lang="en-IN" dirty="0"/>
          </a:p>
        </p:txBody>
      </p:sp>
      <p:sp>
        <p:nvSpPr>
          <p:cNvPr id="4" name="Slide Number Placeholder 3"/>
          <p:cNvSpPr>
            <a:spLocks noGrp="1"/>
          </p:cNvSpPr>
          <p:nvPr>
            <p:ph type="sldNum" sz="quarter" idx="10"/>
          </p:nvPr>
        </p:nvSpPr>
        <p:spPr/>
        <p:txBody>
          <a:bodyPr/>
          <a:lstStyle/>
          <a:p>
            <a:fld id="{0BEF01EB-5E62-4F7A-93D1-D8ECA34891A3}" type="slidenum">
              <a:rPr lang="en-IN" smtClean="0"/>
              <a:t>51</a:t>
            </a:fld>
            <a:endParaRPr lang="en-IN"/>
          </a:p>
        </p:txBody>
      </p:sp>
    </p:spTree>
    <p:extLst>
      <p:ext uri="{BB962C8B-B14F-4D97-AF65-F5344CB8AC3E}">
        <p14:creationId xmlns:p14="http://schemas.microsoft.com/office/powerpoint/2010/main" val="997137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That means it can store those blocks across different systems and each block can be configured (or partitioned) to work with different operating systems.</a:t>
            </a:r>
          </a:p>
          <a:p>
            <a:pPr fontAlgn="base"/>
            <a:r>
              <a:rPr lang="en-US" dirty="0" smtClean="0"/>
              <a:t>Block storage also decouples data from user environments, allowing that data to be spread across multiple environments. </a:t>
            </a:r>
            <a:endParaRPr lang="en-IN" dirty="0"/>
          </a:p>
        </p:txBody>
      </p:sp>
      <p:sp>
        <p:nvSpPr>
          <p:cNvPr id="4" name="Slide Number Placeholder 3"/>
          <p:cNvSpPr>
            <a:spLocks noGrp="1"/>
          </p:cNvSpPr>
          <p:nvPr>
            <p:ph type="sldNum" sz="quarter" idx="10"/>
          </p:nvPr>
        </p:nvSpPr>
        <p:spPr/>
        <p:txBody>
          <a:bodyPr/>
          <a:lstStyle/>
          <a:p>
            <a:fld id="{0BEF01EB-5E62-4F7A-93D1-D8ECA34891A3}" type="slidenum">
              <a:rPr lang="en-IN" smtClean="0"/>
              <a:t>53</a:t>
            </a:fld>
            <a:endParaRPr lang="en-IN"/>
          </a:p>
        </p:txBody>
      </p:sp>
    </p:spTree>
    <p:extLst>
      <p:ext uri="{BB962C8B-B14F-4D97-AF65-F5344CB8AC3E}">
        <p14:creationId xmlns:p14="http://schemas.microsoft.com/office/powerpoint/2010/main" val="317264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39AF0F4-BAD7-4985-97F0-6EACE8078AE8}" type="datetimeFigureOut">
              <a:rPr lang="en-IN" smtClean="0"/>
              <a:t>11-02-2022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22011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39AF0F4-BAD7-4985-97F0-6EACE8078AE8}" type="datetimeFigureOut">
              <a:rPr lang="en-IN" smtClean="0"/>
              <a:t>11-02-2022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141784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39AF0F4-BAD7-4985-97F0-6EACE8078AE8}" type="datetimeFigureOut">
              <a:rPr lang="en-IN" smtClean="0"/>
              <a:t>11-02-2022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389911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39AF0F4-BAD7-4985-97F0-6EACE8078AE8}" type="datetimeFigureOut">
              <a:rPr lang="en-IN" smtClean="0"/>
              <a:t>11-02-2022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417607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9AF0F4-BAD7-4985-97F0-6EACE8078AE8}" type="datetimeFigureOut">
              <a:rPr lang="en-IN" smtClean="0"/>
              <a:t>11-02-2022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424045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39AF0F4-BAD7-4985-97F0-6EACE8078AE8}" type="datetimeFigureOut">
              <a:rPr lang="en-IN" smtClean="0"/>
              <a:t>11-02-2022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381815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39AF0F4-BAD7-4985-97F0-6EACE8078AE8}" type="datetimeFigureOut">
              <a:rPr lang="en-IN" smtClean="0"/>
              <a:t>11-02-2022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3204021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39AF0F4-BAD7-4985-97F0-6EACE8078AE8}" type="datetimeFigureOut">
              <a:rPr lang="en-IN" smtClean="0"/>
              <a:t>11-02-2022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1414094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9AF0F4-BAD7-4985-97F0-6EACE8078AE8}" type="datetimeFigureOut">
              <a:rPr lang="en-IN" smtClean="0"/>
              <a:t>11-02-2022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83500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9AF0F4-BAD7-4985-97F0-6EACE8078AE8}" type="datetimeFigureOut">
              <a:rPr lang="en-IN" smtClean="0"/>
              <a:t>11-02-2022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1886381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9AF0F4-BAD7-4985-97F0-6EACE8078AE8}" type="datetimeFigureOut">
              <a:rPr lang="en-IN" smtClean="0"/>
              <a:t>11-02-2022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2409671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AF0F4-BAD7-4985-97F0-6EACE8078AE8}" type="datetimeFigureOut">
              <a:rPr lang="en-IN" smtClean="0"/>
              <a:t>11-02-2022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37BF6-EDCD-4E82-A8A5-8F7AA6E6CB76}" type="slidenum">
              <a:rPr lang="en-IN" smtClean="0"/>
              <a:t>‹#›</a:t>
            </a:fld>
            <a:endParaRPr lang="en-IN"/>
          </a:p>
        </p:txBody>
      </p:sp>
    </p:spTree>
    <p:extLst>
      <p:ext uri="{BB962C8B-B14F-4D97-AF65-F5344CB8AC3E}">
        <p14:creationId xmlns:p14="http://schemas.microsoft.com/office/powerpoint/2010/main" val="3548260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HOL in </a:t>
            </a:r>
            <a:r>
              <a:rPr lang="en-US" dirty="0" err="1" smtClean="0"/>
              <a:t>Vmware</a:t>
            </a:r>
            <a:endParaRPr lang="en-IN" dirty="0"/>
          </a:p>
        </p:txBody>
      </p:sp>
    </p:spTree>
    <p:extLst>
      <p:ext uri="{BB962C8B-B14F-4D97-AF65-F5344CB8AC3E}">
        <p14:creationId xmlns:p14="http://schemas.microsoft.com/office/powerpoint/2010/main" val="2652027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2257" t="14951" r="23152" b="27773"/>
          <a:stretch/>
        </p:blipFill>
        <p:spPr>
          <a:xfrm>
            <a:off x="615142" y="288393"/>
            <a:ext cx="7963593" cy="5620269"/>
          </a:xfrm>
          <a:prstGeom prst="rect">
            <a:avLst/>
          </a:prstGeom>
        </p:spPr>
      </p:pic>
    </p:spTree>
    <p:extLst>
      <p:ext uri="{BB962C8B-B14F-4D97-AF65-F5344CB8AC3E}">
        <p14:creationId xmlns:p14="http://schemas.microsoft.com/office/powerpoint/2010/main" val="4022477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8675" y="1051560"/>
            <a:ext cx="8046156" cy="4525963"/>
          </a:xfrm>
          <a:prstGeom prst="rect">
            <a:avLst/>
          </a:prstGeom>
        </p:spPr>
      </p:pic>
    </p:spTree>
    <p:extLst>
      <p:ext uri="{BB962C8B-B14F-4D97-AF65-F5344CB8AC3E}">
        <p14:creationId xmlns:p14="http://schemas.microsoft.com/office/powerpoint/2010/main" val="339932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7540" y="1745673"/>
            <a:ext cx="7787537" cy="4380490"/>
          </a:xfrm>
          <a:prstGeom prst="rect">
            <a:avLst/>
          </a:prstGeom>
        </p:spPr>
      </p:pic>
    </p:spTree>
    <p:extLst>
      <p:ext uri="{BB962C8B-B14F-4D97-AF65-F5344CB8AC3E}">
        <p14:creationId xmlns:p14="http://schemas.microsoft.com/office/powerpoint/2010/main" val="3223535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clicking on register</a:t>
            </a:r>
            <a:endParaRPr lang="en-IN" dirty="0"/>
          </a:p>
        </p:txBody>
      </p:sp>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408678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3043251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081982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175726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3958728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377643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232664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Type 2 Hypervisor</a:t>
            </a:r>
            <a:br>
              <a:rPr lang="en-IN" dirty="0"/>
            </a:br>
            <a:endParaRPr lang="en-IN" dirty="0"/>
          </a:p>
        </p:txBody>
      </p:sp>
      <p:sp>
        <p:nvSpPr>
          <p:cNvPr id="3" name="Content Placeholder 2"/>
          <p:cNvSpPr>
            <a:spLocks noGrp="1"/>
          </p:cNvSpPr>
          <p:nvPr>
            <p:ph idx="1"/>
          </p:nvPr>
        </p:nvSpPr>
        <p:spPr>
          <a:xfrm>
            <a:off x="457200" y="846138"/>
            <a:ext cx="8229600" cy="4525963"/>
          </a:xfrm>
        </p:spPr>
        <p:txBody>
          <a:bodyPr/>
          <a:lstStyle/>
          <a:p>
            <a:pPr algn="just"/>
            <a:r>
              <a:rPr lang="en-US" dirty="0"/>
              <a:t>Type 2 Hypervisor is called a </a:t>
            </a:r>
            <a:r>
              <a:rPr lang="en-US" b="1" dirty="0"/>
              <a:t>Host OS Hypervisor</a:t>
            </a:r>
            <a:r>
              <a:rPr lang="en-US" dirty="0"/>
              <a:t>. These hypervisors execute on an operating system similar to other computer programs. For example, assume that there is an operating system. There is a hypervisor on top of the OS. It provides an emulator environment to run another operating system. </a:t>
            </a:r>
            <a:r>
              <a:rPr lang="en-US" dirty="0" err="1" smtClean="0"/>
              <a:t>Eg</a:t>
            </a:r>
            <a:r>
              <a:rPr lang="en-US" dirty="0" smtClean="0"/>
              <a:t> </a:t>
            </a:r>
            <a:r>
              <a:rPr lang="en-US" dirty="0" err="1" smtClean="0"/>
              <a:t>Vmware</a:t>
            </a:r>
            <a:r>
              <a:rPr lang="en-US" dirty="0" smtClean="0"/>
              <a:t> Workstation Pro.</a:t>
            </a:r>
            <a:endParaRPr lang="en-IN" dirty="0"/>
          </a:p>
        </p:txBody>
      </p:sp>
    </p:spTree>
    <p:extLst>
      <p:ext uri="{BB962C8B-B14F-4D97-AF65-F5344CB8AC3E}">
        <p14:creationId xmlns:p14="http://schemas.microsoft.com/office/powerpoint/2010/main" val="7555816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309696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476421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3715416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083942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921374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97841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048952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7724" t="13360" r="19631" b="16636"/>
          <a:stretch/>
        </p:blipFill>
        <p:spPr>
          <a:xfrm>
            <a:off x="457200" y="980728"/>
            <a:ext cx="8075239" cy="5688631"/>
          </a:xfrm>
          <a:prstGeom prst="rect">
            <a:avLst/>
          </a:prstGeom>
        </p:spPr>
      </p:pic>
    </p:spTree>
    <p:extLst>
      <p:ext uri="{BB962C8B-B14F-4D97-AF65-F5344CB8AC3E}">
        <p14:creationId xmlns:p14="http://schemas.microsoft.com/office/powerpoint/2010/main" val="1830033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578" y="2585576"/>
            <a:ext cx="8229600" cy="1143000"/>
          </a:xfrm>
        </p:spPr>
        <p:txBody>
          <a:bodyPr/>
          <a:lstStyle/>
          <a:p>
            <a:r>
              <a:rPr lang="en-US" dirty="0" smtClean="0"/>
              <a:t>Open Chrome  Browser</a:t>
            </a:r>
            <a:endParaRPr lang="en-US" dirty="0"/>
          </a:p>
        </p:txBody>
      </p:sp>
    </p:spTree>
    <p:extLst>
      <p:ext uri="{BB962C8B-B14F-4D97-AF65-F5344CB8AC3E}">
        <p14:creationId xmlns:p14="http://schemas.microsoft.com/office/powerpoint/2010/main" val="1938846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413795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1 hypervisor</a:t>
            </a:r>
            <a:endParaRPr lang="en-IN" dirty="0"/>
          </a:p>
        </p:txBody>
      </p:sp>
      <p:sp>
        <p:nvSpPr>
          <p:cNvPr id="3" name="Content Placeholder 2"/>
          <p:cNvSpPr>
            <a:spLocks noGrp="1"/>
          </p:cNvSpPr>
          <p:nvPr>
            <p:ph idx="1"/>
          </p:nvPr>
        </p:nvSpPr>
        <p:spPr>
          <a:xfrm>
            <a:off x="457200" y="1270000"/>
            <a:ext cx="8229600" cy="4525963"/>
          </a:xfrm>
        </p:spPr>
        <p:txBody>
          <a:bodyPr/>
          <a:lstStyle/>
          <a:p>
            <a:pPr algn="just"/>
            <a:r>
              <a:rPr lang="en-US" dirty="0"/>
              <a:t>Type 1 hypervisor is a hypervisor that runs directly on the host’s hardware to control the hardware and to manage guest operating </a:t>
            </a:r>
            <a:r>
              <a:rPr lang="en-US" dirty="0" smtClean="0"/>
              <a:t>systems</a:t>
            </a:r>
            <a:r>
              <a:rPr lang="en-US" dirty="0" smtClean="0"/>
              <a:t>. Example </a:t>
            </a:r>
            <a:r>
              <a:rPr lang="en-US" dirty="0" err="1" smtClean="0"/>
              <a:t>Vmware</a:t>
            </a:r>
            <a:r>
              <a:rPr lang="en-US" dirty="0" smtClean="0"/>
              <a:t> </a:t>
            </a:r>
            <a:r>
              <a:rPr lang="en-US" dirty="0" err="1" smtClean="0"/>
              <a:t>ESXi</a:t>
            </a:r>
            <a:r>
              <a:rPr lang="en-US" dirty="0" smtClean="0"/>
              <a:t>.</a:t>
            </a:r>
            <a:endParaRPr lang="en-US" dirty="0" smtClean="0"/>
          </a:p>
          <a:p>
            <a:pPr marL="0" indent="0" algn="just">
              <a:buNone/>
            </a:pPr>
            <a:r>
              <a:rPr lang="en-US" dirty="0" smtClean="0"/>
              <a:t>Now we will work on type 1 hypervisor through “Hands on lab”. </a:t>
            </a:r>
            <a:endParaRPr lang="en-IN" dirty="0"/>
          </a:p>
        </p:txBody>
      </p:sp>
    </p:spTree>
    <p:extLst>
      <p:ext uri="{BB962C8B-B14F-4D97-AF65-F5344CB8AC3E}">
        <p14:creationId xmlns:p14="http://schemas.microsoft.com/office/powerpoint/2010/main" val="2469321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187423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3152" t="11769" r="24047" b="5498"/>
          <a:stretch/>
        </p:blipFill>
        <p:spPr>
          <a:xfrm>
            <a:off x="755576" y="692697"/>
            <a:ext cx="7488832" cy="5184576"/>
          </a:xfrm>
          <a:prstGeom prst="rect">
            <a:avLst/>
          </a:prstGeom>
        </p:spPr>
      </p:pic>
    </p:spTree>
    <p:extLst>
      <p:ext uri="{BB962C8B-B14F-4D97-AF65-F5344CB8AC3E}">
        <p14:creationId xmlns:p14="http://schemas.microsoft.com/office/powerpoint/2010/main" val="3303830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715781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4046" t="13361" r="24942" b="5498"/>
          <a:stretch/>
        </p:blipFill>
        <p:spPr>
          <a:xfrm>
            <a:off x="450200" y="188640"/>
            <a:ext cx="8460432" cy="6394722"/>
          </a:xfrm>
          <a:prstGeom prst="rect">
            <a:avLst/>
          </a:prstGeom>
        </p:spPr>
      </p:pic>
    </p:spTree>
    <p:extLst>
      <p:ext uri="{BB962C8B-B14F-4D97-AF65-F5344CB8AC3E}">
        <p14:creationId xmlns:p14="http://schemas.microsoft.com/office/powerpoint/2010/main" val="3721860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6887" t="14950" r="16887" b="7090"/>
          <a:stretch/>
        </p:blipFill>
        <p:spPr>
          <a:xfrm>
            <a:off x="457200" y="404664"/>
            <a:ext cx="8579296" cy="6192687"/>
          </a:xfrm>
          <a:prstGeom prst="rect">
            <a:avLst/>
          </a:prstGeom>
        </p:spPr>
      </p:pic>
    </p:spTree>
    <p:extLst>
      <p:ext uri="{BB962C8B-B14F-4D97-AF65-F5344CB8AC3E}">
        <p14:creationId xmlns:p14="http://schemas.microsoft.com/office/powerpoint/2010/main" val="4282669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1361" t="13361" r="23152" b="5498"/>
          <a:stretch/>
        </p:blipFill>
        <p:spPr>
          <a:xfrm>
            <a:off x="179512" y="116632"/>
            <a:ext cx="8856984" cy="6480719"/>
          </a:xfrm>
          <a:prstGeom prst="rect">
            <a:avLst/>
          </a:prstGeom>
        </p:spPr>
      </p:pic>
      <p:sp>
        <p:nvSpPr>
          <p:cNvPr id="5" name="TextBox 4"/>
          <p:cNvSpPr txBox="1"/>
          <p:nvPr/>
        </p:nvSpPr>
        <p:spPr>
          <a:xfrm>
            <a:off x="1219200" y="3684329"/>
            <a:ext cx="1669142" cy="646331"/>
          </a:xfrm>
          <a:prstGeom prst="rect">
            <a:avLst/>
          </a:prstGeom>
          <a:noFill/>
        </p:spPr>
        <p:txBody>
          <a:bodyPr wrap="square" rtlCol="0">
            <a:spAutoFit/>
          </a:bodyPr>
          <a:lstStyle/>
          <a:p>
            <a:r>
              <a:rPr lang="en-US" b="1" dirty="0" smtClean="0">
                <a:solidFill>
                  <a:srgbClr val="FF0000"/>
                </a:solidFill>
              </a:rPr>
              <a:t>Right Click on RegionA01</a:t>
            </a:r>
            <a:endParaRPr lang="en-US" b="1" dirty="0">
              <a:solidFill>
                <a:srgbClr val="FF0000"/>
              </a:solidFill>
            </a:endParaRPr>
          </a:p>
        </p:txBody>
      </p:sp>
    </p:spTree>
    <p:extLst>
      <p:ext uri="{BB962C8B-B14F-4D97-AF65-F5344CB8AC3E}">
        <p14:creationId xmlns:p14="http://schemas.microsoft.com/office/powerpoint/2010/main" val="43558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9573" t="13361" r="20467" b="5498"/>
          <a:stretch/>
        </p:blipFill>
        <p:spPr>
          <a:xfrm>
            <a:off x="0" y="274638"/>
            <a:ext cx="9144000" cy="6466729"/>
          </a:xfrm>
          <a:prstGeom prst="rect">
            <a:avLst/>
          </a:prstGeom>
        </p:spPr>
      </p:pic>
      <p:sp>
        <p:nvSpPr>
          <p:cNvPr id="3" name="TextBox 2"/>
          <p:cNvSpPr txBox="1"/>
          <p:nvPr/>
        </p:nvSpPr>
        <p:spPr>
          <a:xfrm>
            <a:off x="3940233" y="3508002"/>
            <a:ext cx="3175462" cy="646331"/>
          </a:xfrm>
          <a:prstGeom prst="rect">
            <a:avLst/>
          </a:prstGeom>
          <a:noFill/>
        </p:spPr>
        <p:txBody>
          <a:bodyPr wrap="square" rtlCol="0">
            <a:spAutoFit/>
          </a:bodyPr>
          <a:lstStyle/>
          <a:p>
            <a:r>
              <a:rPr lang="en-US" b="1" dirty="0" smtClean="0">
                <a:solidFill>
                  <a:srgbClr val="FF0000"/>
                </a:solidFill>
              </a:rPr>
              <a:t>Press Tab from your Keyboard if Next button not shown</a:t>
            </a:r>
            <a:endParaRPr lang="en-US" b="1" dirty="0">
              <a:solidFill>
                <a:srgbClr val="FF0000"/>
              </a:solidFill>
            </a:endParaRPr>
          </a:p>
        </p:txBody>
      </p:sp>
    </p:spTree>
    <p:extLst>
      <p:ext uri="{BB962C8B-B14F-4D97-AF65-F5344CB8AC3E}">
        <p14:creationId xmlns:p14="http://schemas.microsoft.com/office/powerpoint/2010/main" val="17576303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rotWithShape="1">
          <a:blip r:embed="rId2"/>
          <a:srcRect l="22257" t="13360" r="23152" b="10272"/>
          <a:stretch/>
        </p:blipFill>
        <p:spPr>
          <a:xfrm>
            <a:off x="179512" y="274638"/>
            <a:ext cx="8784976" cy="6106689"/>
          </a:xfrm>
          <a:prstGeom prst="rect">
            <a:avLst/>
          </a:prstGeom>
        </p:spPr>
      </p:pic>
      <p:sp>
        <p:nvSpPr>
          <p:cNvPr id="3" name="TextBox 2"/>
          <p:cNvSpPr txBox="1"/>
          <p:nvPr/>
        </p:nvSpPr>
        <p:spPr>
          <a:xfrm>
            <a:off x="4244340" y="1232972"/>
            <a:ext cx="3276600" cy="369332"/>
          </a:xfrm>
          <a:prstGeom prst="rect">
            <a:avLst/>
          </a:prstGeom>
          <a:noFill/>
        </p:spPr>
        <p:txBody>
          <a:bodyPr wrap="square" rtlCol="0">
            <a:spAutoFit/>
          </a:bodyPr>
          <a:lstStyle/>
          <a:p>
            <a:r>
              <a:rPr lang="en-US" b="1" dirty="0" smtClean="0">
                <a:solidFill>
                  <a:srgbClr val="FF0000"/>
                </a:solidFill>
              </a:rPr>
              <a:t>Enter Your Registration Number</a:t>
            </a:r>
            <a:endParaRPr lang="en-US" b="1" dirty="0">
              <a:solidFill>
                <a:srgbClr val="FF0000"/>
              </a:solidFill>
            </a:endParaRPr>
          </a:p>
        </p:txBody>
      </p:sp>
    </p:spTree>
    <p:extLst>
      <p:ext uri="{BB962C8B-B14F-4D97-AF65-F5344CB8AC3E}">
        <p14:creationId xmlns:p14="http://schemas.microsoft.com/office/powerpoint/2010/main" val="21863900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257" t="11769" r="24942" b="8681"/>
          <a:stretch/>
        </p:blipFill>
        <p:spPr>
          <a:xfrm>
            <a:off x="179512" y="188640"/>
            <a:ext cx="8784976" cy="6480719"/>
          </a:xfrm>
          <a:prstGeom prst="rect">
            <a:avLst/>
          </a:prstGeom>
        </p:spPr>
      </p:pic>
    </p:spTree>
    <p:extLst>
      <p:ext uri="{BB962C8B-B14F-4D97-AF65-F5344CB8AC3E}">
        <p14:creationId xmlns:p14="http://schemas.microsoft.com/office/powerpoint/2010/main" val="29333077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257" t="16542" r="23152" b="7090"/>
          <a:stretch/>
        </p:blipFill>
        <p:spPr>
          <a:xfrm>
            <a:off x="251520" y="274638"/>
            <a:ext cx="8712968" cy="6583361"/>
          </a:xfrm>
          <a:prstGeom prst="rect">
            <a:avLst/>
          </a:prstGeom>
        </p:spPr>
      </p:pic>
    </p:spTree>
    <p:extLst>
      <p:ext uri="{BB962C8B-B14F-4D97-AF65-F5344CB8AC3E}">
        <p14:creationId xmlns:p14="http://schemas.microsoft.com/office/powerpoint/2010/main" val="28345108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50800"/>
            <a:ext cx="8229600" cy="1143000"/>
          </a:xfrm>
        </p:spPr>
        <p:txBody>
          <a:bodyPr/>
          <a:lstStyle/>
          <a:p>
            <a:r>
              <a:rPr lang="en-US" dirty="0" smtClean="0"/>
              <a:t>Hands on lab </a:t>
            </a:r>
            <a:endParaRPr lang="en-IN" dirty="0"/>
          </a:p>
        </p:txBody>
      </p:sp>
      <p:sp>
        <p:nvSpPr>
          <p:cNvPr id="3" name="Content Placeholder 2"/>
          <p:cNvSpPr>
            <a:spLocks noGrp="1"/>
          </p:cNvSpPr>
          <p:nvPr>
            <p:ph idx="1"/>
          </p:nvPr>
        </p:nvSpPr>
        <p:spPr>
          <a:xfrm>
            <a:off x="469900" y="914400"/>
            <a:ext cx="8229600" cy="4525963"/>
          </a:xfrm>
        </p:spPr>
        <p:txBody>
          <a:bodyPr>
            <a:normAutofit lnSpcReduction="10000"/>
          </a:bodyPr>
          <a:lstStyle/>
          <a:p>
            <a:pPr algn="just"/>
            <a:r>
              <a:rPr lang="en-US" dirty="0"/>
              <a:t>Hands-on Labs are the fastest and easiest way to test-drive the full technical capabilities of VMware products. These evaluations are free, up and running on your browser in minutes, and require no </a:t>
            </a:r>
            <a:r>
              <a:rPr lang="en-US" dirty="0" smtClean="0"/>
              <a:t>installation.</a:t>
            </a:r>
          </a:p>
          <a:p>
            <a:pPr algn="just"/>
            <a:r>
              <a:rPr lang="en-US" dirty="0"/>
              <a:t>This introductory lab demonstrates the core features and functions of vSphere and vCenter. This is an excellent place to begin your experience with VMware </a:t>
            </a:r>
            <a:r>
              <a:rPr lang="en-US" dirty="0" err="1"/>
              <a:t>vSphere</a:t>
            </a:r>
            <a:endParaRPr lang="en-IN" dirty="0"/>
          </a:p>
        </p:txBody>
      </p:sp>
    </p:spTree>
    <p:extLst>
      <p:ext uri="{BB962C8B-B14F-4D97-AF65-F5344CB8AC3E}">
        <p14:creationId xmlns:p14="http://schemas.microsoft.com/office/powerpoint/2010/main" val="14101973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257" t="14951" r="23152" b="8681"/>
          <a:stretch/>
        </p:blipFill>
        <p:spPr>
          <a:xfrm>
            <a:off x="251520" y="274638"/>
            <a:ext cx="8784976" cy="6250705"/>
          </a:xfrm>
          <a:prstGeom prst="rect">
            <a:avLst/>
          </a:prstGeom>
        </p:spPr>
      </p:pic>
    </p:spTree>
    <p:extLst>
      <p:ext uri="{BB962C8B-B14F-4D97-AF65-F5344CB8AC3E}">
        <p14:creationId xmlns:p14="http://schemas.microsoft.com/office/powerpoint/2010/main" val="24752863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257" t="13361" r="23152" b="5498"/>
          <a:stretch/>
        </p:blipFill>
        <p:spPr>
          <a:xfrm>
            <a:off x="323528" y="188640"/>
            <a:ext cx="8712968" cy="6669359"/>
          </a:xfrm>
          <a:prstGeom prst="rect">
            <a:avLst/>
          </a:prstGeom>
        </p:spPr>
      </p:pic>
    </p:spTree>
    <p:extLst>
      <p:ext uri="{BB962C8B-B14F-4D97-AF65-F5344CB8AC3E}">
        <p14:creationId xmlns:p14="http://schemas.microsoft.com/office/powerpoint/2010/main" val="29729783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347" t="21290" r="24019" b="5609"/>
          <a:stretch/>
        </p:blipFill>
        <p:spPr>
          <a:xfrm>
            <a:off x="0" y="404664"/>
            <a:ext cx="9144000" cy="6048671"/>
          </a:xfrm>
          <a:prstGeom prst="rect">
            <a:avLst/>
          </a:prstGeom>
        </p:spPr>
      </p:pic>
    </p:spTree>
    <p:extLst>
      <p:ext uri="{BB962C8B-B14F-4D97-AF65-F5344CB8AC3E}">
        <p14:creationId xmlns:p14="http://schemas.microsoft.com/office/powerpoint/2010/main" val="37578991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257" t="16542" r="24046" b="5498"/>
          <a:stretch/>
        </p:blipFill>
        <p:spPr>
          <a:xfrm>
            <a:off x="107504" y="116632"/>
            <a:ext cx="8712968" cy="6480719"/>
          </a:xfrm>
          <a:prstGeom prst="rect">
            <a:avLst/>
          </a:prstGeom>
        </p:spPr>
      </p:pic>
    </p:spTree>
    <p:extLst>
      <p:ext uri="{BB962C8B-B14F-4D97-AF65-F5344CB8AC3E}">
        <p14:creationId xmlns:p14="http://schemas.microsoft.com/office/powerpoint/2010/main" val="29307461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rotWithShape="1">
          <a:blip r:embed="rId2"/>
          <a:srcRect l="24047" t="13360" r="24942" b="18227"/>
          <a:stretch/>
        </p:blipFill>
        <p:spPr>
          <a:xfrm>
            <a:off x="107504" y="188640"/>
            <a:ext cx="9036496" cy="6669360"/>
          </a:xfrm>
          <a:prstGeom prst="rect">
            <a:avLst/>
          </a:prstGeom>
        </p:spPr>
      </p:pic>
    </p:spTree>
    <p:extLst>
      <p:ext uri="{BB962C8B-B14F-4D97-AF65-F5344CB8AC3E}">
        <p14:creationId xmlns:p14="http://schemas.microsoft.com/office/powerpoint/2010/main" val="31806398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5836" t="13360" r="28522" b="7090"/>
          <a:stretch/>
        </p:blipFill>
        <p:spPr>
          <a:xfrm>
            <a:off x="251520" y="116632"/>
            <a:ext cx="8568952" cy="6552727"/>
          </a:xfrm>
          <a:prstGeom prst="rect">
            <a:avLst/>
          </a:prstGeom>
        </p:spPr>
      </p:pic>
    </p:spTree>
    <p:extLst>
      <p:ext uri="{BB962C8B-B14F-4D97-AF65-F5344CB8AC3E}">
        <p14:creationId xmlns:p14="http://schemas.microsoft.com/office/powerpoint/2010/main" val="32792399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rotWithShape="1">
          <a:blip r:embed="rId2"/>
          <a:srcRect l="21362" t="19724" r="21362" b="8681"/>
          <a:stretch/>
        </p:blipFill>
        <p:spPr>
          <a:xfrm>
            <a:off x="323528" y="404664"/>
            <a:ext cx="8820472" cy="6048672"/>
          </a:xfrm>
          <a:prstGeom prst="rect">
            <a:avLst/>
          </a:prstGeom>
        </p:spPr>
      </p:pic>
    </p:spTree>
    <p:extLst>
      <p:ext uri="{BB962C8B-B14F-4D97-AF65-F5344CB8AC3E}">
        <p14:creationId xmlns:p14="http://schemas.microsoft.com/office/powerpoint/2010/main" val="2205152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0467" t="16542" r="21362" b="8682"/>
          <a:stretch/>
        </p:blipFill>
        <p:spPr>
          <a:xfrm>
            <a:off x="323528" y="274638"/>
            <a:ext cx="8712968" cy="6106690"/>
          </a:xfrm>
          <a:prstGeom prst="rect">
            <a:avLst/>
          </a:prstGeom>
        </p:spPr>
      </p:pic>
    </p:spTree>
    <p:extLst>
      <p:ext uri="{BB962C8B-B14F-4D97-AF65-F5344CB8AC3E}">
        <p14:creationId xmlns:p14="http://schemas.microsoft.com/office/powerpoint/2010/main" val="1493035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0467" t="13360" r="22257" b="15045"/>
          <a:stretch/>
        </p:blipFill>
        <p:spPr>
          <a:xfrm>
            <a:off x="457200" y="548680"/>
            <a:ext cx="8229600" cy="6048672"/>
          </a:xfrm>
          <a:prstGeom prst="rect">
            <a:avLst/>
          </a:prstGeom>
        </p:spPr>
      </p:pic>
    </p:spTree>
    <p:extLst>
      <p:ext uri="{BB962C8B-B14F-4D97-AF65-F5344CB8AC3E}">
        <p14:creationId xmlns:p14="http://schemas.microsoft.com/office/powerpoint/2010/main" val="26838067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7782" t="14950" r="17782" b="11863"/>
          <a:stretch/>
        </p:blipFill>
        <p:spPr>
          <a:xfrm>
            <a:off x="457200" y="548680"/>
            <a:ext cx="8363272" cy="5760639"/>
          </a:xfrm>
          <a:prstGeom prst="rect">
            <a:avLst/>
          </a:prstGeom>
        </p:spPr>
      </p:pic>
    </p:spTree>
    <p:extLst>
      <p:ext uri="{BB962C8B-B14F-4D97-AF65-F5344CB8AC3E}">
        <p14:creationId xmlns:p14="http://schemas.microsoft.com/office/powerpoint/2010/main" val="22838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0862"/>
          </a:xfrm>
        </p:spPr>
        <p:txBody>
          <a:bodyPr>
            <a:normAutofit fontScale="90000"/>
          </a:bodyPr>
          <a:lstStyle/>
          <a:p>
            <a:r>
              <a:rPr lang="en-US" sz="3200" dirty="0" smtClean="0"/>
              <a:t>vSphere</a:t>
            </a:r>
            <a:r>
              <a:rPr lang="en-US" dirty="0" smtClean="0"/>
              <a:t> </a:t>
            </a:r>
            <a:endParaRPr lang="en-IN" dirty="0"/>
          </a:p>
        </p:txBody>
      </p:sp>
      <p:sp>
        <p:nvSpPr>
          <p:cNvPr id="3" name="Content Placeholder 2"/>
          <p:cNvSpPr>
            <a:spLocks noGrp="1"/>
          </p:cNvSpPr>
          <p:nvPr>
            <p:ph idx="1"/>
          </p:nvPr>
        </p:nvSpPr>
        <p:spPr>
          <a:xfrm>
            <a:off x="101600" y="1130300"/>
            <a:ext cx="8915400" cy="4525963"/>
          </a:xfrm>
        </p:spPr>
        <p:txBody>
          <a:bodyPr>
            <a:normAutofit fontScale="70000" lnSpcReduction="20000"/>
          </a:bodyPr>
          <a:lstStyle/>
          <a:p>
            <a:pPr algn="just" fontAlgn="base"/>
            <a:r>
              <a:rPr lang="en-US" dirty="0" err="1"/>
              <a:t>vSphere</a:t>
            </a:r>
            <a:r>
              <a:rPr lang="en-US" dirty="0"/>
              <a:t> is a software suite that comes under data center product. </a:t>
            </a:r>
            <a:r>
              <a:rPr lang="en-US" dirty="0" err="1"/>
              <a:t>vSphere</a:t>
            </a:r>
            <a:r>
              <a:rPr lang="en-US" dirty="0"/>
              <a:t> is like Microsoft Office suite which has many </a:t>
            </a:r>
            <a:r>
              <a:rPr lang="en-US" dirty="0" err="1"/>
              <a:t>softwares</a:t>
            </a:r>
            <a:r>
              <a:rPr lang="en-US" dirty="0"/>
              <a:t> like MS Office, MS Excel, MS Access and so on. Like Microsoft Office, vSphere is also a software suite that has many software components like vCenter, ESXi, vSphere client and so on. </a:t>
            </a:r>
            <a:endParaRPr lang="en-US" dirty="0" smtClean="0"/>
          </a:p>
          <a:p>
            <a:pPr algn="just" fontAlgn="base"/>
            <a:r>
              <a:rPr lang="en-US" dirty="0" smtClean="0"/>
              <a:t>So</a:t>
            </a:r>
            <a:r>
              <a:rPr lang="en-US" dirty="0"/>
              <a:t>, the combination of all these software components is </a:t>
            </a:r>
            <a:r>
              <a:rPr lang="en-US" dirty="0" err="1"/>
              <a:t>vSphere</a:t>
            </a:r>
            <a:r>
              <a:rPr lang="en-US" dirty="0"/>
              <a:t>. </a:t>
            </a:r>
            <a:r>
              <a:rPr lang="en-US" dirty="0" err="1"/>
              <a:t>vSphere</a:t>
            </a:r>
            <a:r>
              <a:rPr lang="en-US" dirty="0"/>
              <a:t> is not a particular software that you can install and use, “it is just a package name which has other sub components</a:t>
            </a:r>
            <a:r>
              <a:rPr lang="en-US" dirty="0" smtClean="0"/>
              <a:t>”.</a:t>
            </a:r>
          </a:p>
          <a:p>
            <a:pPr algn="just" fontAlgn="base"/>
            <a:endParaRPr lang="en-US" dirty="0"/>
          </a:p>
          <a:p>
            <a:pPr algn="just" fontAlgn="base"/>
            <a:r>
              <a:rPr lang="en-US" dirty="0"/>
              <a:t>ESXi, vSphere client and </a:t>
            </a:r>
            <a:r>
              <a:rPr lang="en-US" b="1" dirty="0"/>
              <a:t>vCenter</a:t>
            </a:r>
            <a:r>
              <a:rPr lang="en-US" dirty="0"/>
              <a:t> are components of VMware vSphere. ESXi server is the most important part of vSphere. </a:t>
            </a:r>
            <a:r>
              <a:rPr lang="en-US" b="1" dirty="0"/>
              <a:t>ESXi</a:t>
            </a:r>
            <a:r>
              <a:rPr lang="en-US" dirty="0"/>
              <a:t> is the virtualization server. It is type 1 hypervisor. All the virtual machines or Guest OS are installed on ESXi server. </a:t>
            </a:r>
          </a:p>
          <a:p>
            <a:pPr algn="just"/>
            <a:endParaRPr lang="en-IN" dirty="0"/>
          </a:p>
        </p:txBody>
      </p:sp>
    </p:spTree>
    <p:extLst>
      <p:ext uri="{BB962C8B-B14F-4D97-AF65-F5344CB8AC3E}">
        <p14:creationId xmlns:p14="http://schemas.microsoft.com/office/powerpoint/2010/main" val="37578267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6887" t="13359" r="17782" b="16637"/>
          <a:stretch/>
        </p:blipFill>
        <p:spPr>
          <a:xfrm>
            <a:off x="323528" y="274638"/>
            <a:ext cx="8568952" cy="6466730"/>
          </a:xfrm>
          <a:prstGeom prst="rect">
            <a:avLst/>
          </a:prstGeom>
        </p:spPr>
      </p:pic>
    </p:spTree>
    <p:extLst>
      <p:ext uri="{BB962C8B-B14F-4D97-AF65-F5344CB8AC3E}">
        <p14:creationId xmlns:p14="http://schemas.microsoft.com/office/powerpoint/2010/main" val="2155608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838200"/>
            <a:ext cx="8229600" cy="4525963"/>
          </a:xfrm>
        </p:spPr>
        <p:txBody>
          <a:bodyPr>
            <a:normAutofit fontScale="92500" lnSpcReduction="10000"/>
          </a:bodyPr>
          <a:lstStyle/>
          <a:p>
            <a:pPr algn="just"/>
            <a:r>
              <a:rPr lang="en-US" b="1" dirty="0"/>
              <a:t>What is NFS?</a:t>
            </a:r>
          </a:p>
          <a:p>
            <a:pPr algn="just"/>
            <a:r>
              <a:rPr lang="en-US" dirty="0"/>
              <a:t>NFS (Network File System) is a protocol that is used to serve and share files on a network.  </a:t>
            </a:r>
            <a:r>
              <a:rPr lang="en-US" dirty="0" smtClean="0"/>
              <a:t>It provides file level access</a:t>
            </a:r>
          </a:p>
          <a:p>
            <a:pPr algn="just"/>
            <a:r>
              <a:rPr lang="en-US" b="1" dirty="0" smtClean="0"/>
              <a:t>What </a:t>
            </a:r>
            <a:r>
              <a:rPr lang="en-US" b="1" dirty="0"/>
              <a:t>is iSCSI?</a:t>
            </a:r>
          </a:p>
          <a:p>
            <a:pPr algn="just"/>
            <a:r>
              <a:rPr lang="en-US" dirty="0"/>
              <a:t>iSCSI is a transport layer protocol that describes how Small Computer System Interface (SCSI) packets are transferred over a network. It works by transporting data between a server and a storage device. </a:t>
            </a:r>
          </a:p>
        </p:txBody>
      </p:sp>
    </p:spTree>
    <p:extLst>
      <p:ext uri="{BB962C8B-B14F-4D97-AF65-F5344CB8AC3E}">
        <p14:creationId xmlns:p14="http://schemas.microsoft.com/office/powerpoint/2010/main" val="12110295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660400"/>
            <a:ext cx="8229600" cy="4525963"/>
          </a:xfrm>
        </p:spPr>
        <p:txBody>
          <a:bodyPr>
            <a:normAutofit fontScale="85000" lnSpcReduction="10000"/>
          </a:bodyPr>
          <a:lstStyle/>
          <a:p>
            <a:pPr algn="just"/>
            <a:r>
              <a:rPr lang="en-US" b="1" dirty="0"/>
              <a:t>What is different about NFS and iSCSI?</a:t>
            </a:r>
          </a:p>
          <a:p>
            <a:pPr algn="just"/>
            <a:r>
              <a:rPr lang="en-US" dirty="0"/>
              <a:t>NFS and iSCSI are fundamentally different ways of data sharing. NFS is built for data sharing among multiple client machines. On the opposite end, iSCSI is a </a:t>
            </a:r>
            <a:r>
              <a:rPr lang="en-US" b="1" dirty="0"/>
              <a:t>block protocol </a:t>
            </a:r>
            <a:r>
              <a:rPr lang="en-US" dirty="0"/>
              <a:t>which supports a single client for each volume on the server. While it does permit applications running on a single client machine to share remote data, it is not the best for sharing data across machines. It is possible to run iSCSI in a shared multi-client environment but requires designing a distributed file system that accesses data from a block server.</a:t>
            </a:r>
          </a:p>
        </p:txBody>
      </p:sp>
    </p:spTree>
    <p:extLst>
      <p:ext uri="{BB962C8B-B14F-4D97-AF65-F5344CB8AC3E}">
        <p14:creationId xmlns:p14="http://schemas.microsoft.com/office/powerpoint/2010/main" val="23294850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25963"/>
          </a:xfrm>
        </p:spPr>
        <p:txBody>
          <a:bodyPr>
            <a:normAutofit fontScale="70000" lnSpcReduction="20000"/>
          </a:bodyPr>
          <a:lstStyle/>
          <a:p>
            <a:pPr algn="just" fontAlgn="base"/>
            <a:r>
              <a:rPr lang="en-US" dirty="0"/>
              <a:t>Block storage, sometimes referred to as block-level storage, is a technology that is used to store data files on Storage Area Networks (SANs) or cloud-based storage environments. Developers favor block storage for computing situations where they require fast, efficient, and reliable data transportation.</a:t>
            </a:r>
          </a:p>
          <a:p>
            <a:pPr algn="just" fontAlgn="base"/>
            <a:r>
              <a:rPr lang="en-US" dirty="0"/>
              <a:t>Block storage breaks up data into blocks and then stores those blocks as separate pieces, each with a unique identifier. The SAN places those blocks of data wherever it is most efficient</a:t>
            </a:r>
            <a:r>
              <a:rPr lang="en-US" dirty="0" smtClean="0"/>
              <a:t>.</a:t>
            </a:r>
          </a:p>
          <a:p>
            <a:pPr algn="just" fontAlgn="base"/>
            <a:r>
              <a:rPr lang="en-US" dirty="0" smtClean="0"/>
              <a:t> This creates multiple paths to the data and allows the user to retrieve it quickly. When a user or application requests data from a block storage system, the underlying storage system reassembles the data blocks and presents the data to the user or application.</a:t>
            </a:r>
            <a:endParaRPr lang="en-US" dirty="0"/>
          </a:p>
        </p:txBody>
      </p:sp>
    </p:spTree>
    <p:extLst>
      <p:ext uri="{BB962C8B-B14F-4D97-AF65-F5344CB8AC3E}">
        <p14:creationId xmlns:p14="http://schemas.microsoft.com/office/powerpoint/2010/main" val="4218765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2462"/>
          </a:xfrm>
        </p:spPr>
        <p:txBody>
          <a:bodyPr>
            <a:normAutofit fontScale="90000"/>
          </a:bodyPr>
          <a:lstStyle/>
          <a:p>
            <a:r>
              <a:rPr lang="en-US" dirty="0" smtClean="0"/>
              <a:t>EXSI</a:t>
            </a:r>
            <a:endParaRPr lang="en-IN" dirty="0"/>
          </a:p>
        </p:txBody>
      </p:sp>
      <p:sp>
        <p:nvSpPr>
          <p:cNvPr id="3" name="Content Placeholder 2"/>
          <p:cNvSpPr>
            <a:spLocks noGrp="1"/>
          </p:cNvSpPr>
          <p:nvPr>
            <p:ph idx="1"/>
          </p:nvPr>
        </p:nvSpPr>
        <p:spPr>
          <a:xfrm>
            <a:off x="457200" y="1117600"/>
            <a:ext cx="8229600" cy="4525963"/>
          </a:xfrm>
        </p:spPr>
        <p:txBody>
          <a:bodyPr/>
          <a:lstStyle/>
          <a:p>
            <a:pPr algn="just"/>
            <a:r>
              <a:rPr lang="en-US" dirty="0"/>
              <a:t>ESXi is a hypervisor, or a type of virtualization software that allows you to create and manage multiple virtual machines using a single physical host. ESXi is installed directly on a physical machine, meaning that it is a bare-metal hypervisor.</a:t>
            </a:r>
            <a:endParaRPr lang="en-IN" dirty="0"/>
          </a:p>
        </p:txBody>
      </p:sp>
    </p:spTree>
    <p:extLst>
      <p:ext uri="{BB962C8B-B14F-4D97-AF65-F5344CB8AC3E}">
        <p14:creationId xmlns:p14="http://schemas.microsoft.com/office/powerpoint/2010/main" val="32334182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062"/>
          </a:xfrm>
        </p:spPr>
        <p:txBody>
          <a:bodyPr>
            <a:normAutofit fontScale="90000"/>
          </a:bodyPr>
          <a:lstStyle/>
          <a:p>
            <a:r>
              <a:rPr lang="en-US" dirty="0" err="1" smtClean="0"/>
              <a:t>vCentre</a:t>
            </a:r>
            <a:endParaRPr lang="en-IN" dirty="0"/>
          </a:p>
        </p:txBody>
      </p:sp>
      <p:sp>
        <p:nvSpPr>
          <p:cNvPr id="3" name="Content Placeholder 2"/>
          <p:cNvSpPr>
            <a:spLocks noGrp="1"/>
          </p:cNvSpPr>
          <p:nvPr>
            <p:ph idx="1"/>
          </p:nvPr>
        </p:nvSpPr>
        <p:spPr>
          <a:xfrm>
            <a:off x="571500" y="1181100"/>
            <a:ext cx="8229600" cy="4525963"/>
          </a:xfrm>
        </p:spPr>
        <p:txBody>
          <a:bodyPr/>
          <a:lstStyle/>
          <a:p>
            <a:pPr algn="just"/>
            <a:r>
              <a:rPr lang="en-US" dirty="0"/>
              <a:t>VMware vCenter Server allows for centralized management of your virtual infrastructure. You can control your hosts and VMs from a single console, which enhances visibility and helps with error prevention.</a:t>
            </a:r>
            <a:endParaRPr lang="en-IN" dirty="0"/>
          </a:p>
        </p:txBody>
      </p:sp>
    </p:spTree>
    <p:extLst>
      <p:ext uri="{BB962C8B-B14F-4D97-AF65-F5344CB8AC3E}">
        <p14:creationId xmlns:p14="http://schemas.microsoft.com/office/powerpoint/2010/main" val="30566822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61962"/>
          </a:xfrm>
        </p:spPr>
        <p:txBody>
          <a:bodyPr>
            <a:normAutofit fontScale="90000"/>
          </a:bodyPr>
          <a:lstStyle/>
          <a:p>
            <a:r>
              <a:rPr lang="en-US" dirty="0" smtClean="0"/>
              <a:t>Complete </a:t>
            </a:r>
            <a:r>
              <a:rPr lang="en-US" dirty="0" err="1" smtClean="0"/>
              <a:t>Vsphere</a:t>
            </a:r>
            <a:r>
              <a:rPr lang="en-US" dirty="0" smtClean="0"/>
              <a:t> </a:t>
            </a:r>
            <a:endParaRPr lang="en-I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5733" y="863600"/>
            <a:ext cx="5955733" cy="4525963"/>
          </a:xfrm>
        </p:spPr>
      </p:pic>
    </p:spTree>
    <p:extLst>
      <p:ext uri="{BB962C8B-B14F-4D97-AF65-F5344CB8AC3E}">
        <p14:creationId xmlns:p14="http://schemas.microsoft.com/office/powerpoint/2010/main" val="4126631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7862"/>
          </a:xfrm>
        </p:spPr>
        <p:txBody>
          <a:bodyPr>
            <a:normAutofit fontScale="90000"/>
          </a:bodyPr>
          <a:lstStyle/>
          <a:p>
            <a:r>
              <a:rPr lang="en-US" dirty="0" err="1" smtClean="0"/>
              <a:t>VsphereClient</a:t>
            </a:r>
            <a:endParaRPr lang="en-IN" dirty="0"/>
          </a:p>
        </p:txBody>
      </p:sp>
      <p:sp>
        <p:nvSpPr>
          <p:cNvPr id="3" name="Content Placeholder 2"/>
          <p:cNvSpPr>
            <a:spLocks noGrp="1"/>
          </p:cNvSpPr>
          <p:nvPr>
            <p:ph idx="1"/>
          </p:nvPr>
        </p:nvSpPr>
        <p:spPr>
          <a:xfrm>
            <a:off x="457200" y="952500"/>
            <a:ext cx="8229600" cy="4525963"/>
          </a:xfrm>
        </p:spPr>
        <p:txBody>
          <a:bodyPr>
            <a:normAutofit lnSpcReduction="10000"/>
          </a:bodyPr>
          <a:lstStyle/>
          <a:p>
            <a:pPr algn="just"/>
            <a:r>
              <a:rPr lang="en-US" dirty="0"/>
              <a:t>Use the vSphere Client to connect to vCenter Server systems and manage vSphere inventory objects.</a:t>
            </a:r>
          </a:p>
          <a:p>
            <a:pPr algn="just"/>
            <a:r>
              <a:rPr lang="en-US" dirty="0"/>
              <a:t>Use of the </a:t>
            </a:r>
            <a:r>
              <a:rPr lang="en-US" dirty="0" err="1"/>
              <a:t>vSphere</a:t>
            </a:r>
            <a:r>
              <a:rPr lang="en-US" dirty="0"/>
              <a:t> Client requires a supported Web browser.</a:t>
            </a:r>
          </a:p>
          <a:p>
            <a:pPr algn="just"/>
            <a:r>
              <a:rPr lang="en-US" dirty="0"/>
              <a:t>The home screen of the </a:t>
            </a:r>
            <a:r>
              <a:rPr lang="en-US" dirty="0" err="1"/>
              <a:t>vSphere</a:t>
            </a:r>
            <a:r>
              <a:rPr lang="en-US" dirty="0"/>
              <a:t> Client is a system dashboard that aggregates data from different sources in the environment together in a single, unified view.</a:t>
            </a:r>
          </a:p>
          <a:p>
            <a:pPr algn="just"/>
            <a:endParaRPr lang="en-IN" dirty="0"/>
          </a:p>
        </p:txBody>
      </p:sp>
    </p:spTree>
    <p:extLst>
      <p:ext uri="{BB962C8B-B14F-4D97-AF65-F5344CB8AC3E}">
        <p14:creationId xmlns:p14="http://schemas.microsoft.com/office/powerpoint/2010/main" val="7970026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6340</TotalTime>
  <Words>1261</Words>
  <Application>Microsoft Office PowerPoint</Application>
  <PresentationFormat>On-screen Show (4:3)</PresentationFormat>
  <Paragraphs>56</Paragraphs>
  <Slides>53</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Arial</vt:lpstr>
      <vt:lpstr>Calibri</vt:lpstr>
      <vt:lpstr>Office Theme</vt:lpstr>
      <vt:lpstr>HOL in Vmware</vt:lpstr>
      <vt:lpstr>Type 2 Hypervisor </vt:lpstr>
      <vt:lpstr>Type 1 hypervisor</vt:lpstr>
      <vt:lpstr>Hands on lab </vt:lpstr>
      <vt:lpstr>vSphere </vt:lpstr>
      <vt:lpstr>EXSI</vt:lpstr>
      <vt:lpstr>vCentre</vt:lpstr>
      <vt:lpstr>Complete Vsphere </vt:lpstr>
      <vt:lpstr>VsphereClient</vt:lpstr>
      <vt:lpstr>PowerPoint Presentation</vt:lpstr>
      <vt:lpstr>PowerPoint Presentation</vt:lpstr>
      <vt:lpstr>PowerPoint Presentation</vt:lpstr>
      <vt:lpstr>On clicking on register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Chrome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Office Black Edition - tum0r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3</dc:title>
  <dc:creator>Dell</dc:creator>
  <cp:lastModifiedBy>hp</cp:lastModifiedBy>
  <cp:revision>39</cp:revision>
  <dcterms:created xsi:type="dcterms:W3CDTF">2022-01-18T06:38:19Z</dcterms:created>
  <dcterms:modified xsi:type="dcterms:W3CDTF">2022-02-11T08:52:50Z</dcterms:modified>
</cp:coreProperties>
</file>